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28" r:id="rId1"/>
  </p:sldMasterIdLst>
  <p:notesMasterIdLst>
    <p:notesMasterId r:id="rId11"/>
  </p:notesMasterIdLst>
  <p:sldIdLst>
    <p:sldId id="256" r:id="rId2"/>
    <p:sldId id="263" r:id="rId3"/>
    <p:sldId id="277" r:id="rId4"/>
    <p:sldId id="278" r:id="rId5"/>
    <p:sldId id="280" r:id="rId6"/>
    <p:sldId id="281" r:id="rId7"/>
    <p:sldId id="282" r:id="rId8"/>
    <p:sldId id="283" r:id="rId9"/>
    <p:sldId id="285" r:id="rId10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434" autoAdjust="0"/>
  </p:normalViewPr>
  <p:slideViewPr>
    <p:cSldViewPr snapToGrid="0">
      <p:cViewPr varScale="1">
        <p:scale>
          <a:sx n="145" d="100"/>
          <a:sy n="145" d="100"/>
        </p:scale>
        <p:origin x="41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7844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178d0d2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178d0d208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40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178d0d208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d178d0d208_4_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114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056796"/>
      </p:ext>
    </p:extLst>
  </p:cSld>
  <p:clrMapOvr>
    <a:masterClrMapping/>
  </p:clrMapOvr>
  <p:transition spd="slow">
    <p:wip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893268"/>
      </p:ext>
    </p:extLst>
  </p:cSld>
  <p:clrMapOvr>
    <a:masterClrMapping/>
  </p:clrMapOvr>
  <p:transition spd="slow">
    <p:wip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4323781"/>
      </p:ext>
    </p:extLst>
  </p:cSld>
  <p:clrMapOvr>
    <a:masterClrMapping/>
  </p:clrMapOvr>
  <p:transition spd="slow">
    <p:wipe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81492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1814413"/>
      </p:ext>
    </p:extLst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665344"/>
      </p:ext>
    </p:extLst>
  </p:cSld>
  <p:clrMapOvr>
    <a:masterClrMapping/>
  </p:clrMapOvr>
  <p:transition spd="slow">
    <p:wip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7862629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4861007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0168150"/>
      </p:ext>
    </p:extLst>
  </p:cSld>
  <p:clrMapOvr>
    <a:masterClrMapping/>
  </p:clrMapOvr>
  <p:transition spd="slow">
    <p:wip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9127854"/>
      </p:ext>
    </p:extLst>
  </p:cSld>
  <p:clrMapOvr>
    <a:masterClrMapping/>
  </p:clrMapOvr>
  <p:transition spd="slow">
    <p:wip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8393624"/>
      </p:ext>
    </p:extLst>
  </p:cSld>
  <p:clrMapOvr>
    <a:masterClrMapping/>
  </p:clrMapOvr>
  <p:transition spd="slow">
    <p:wipe/>
  </p:transition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2976196"/>
      </p:ext>
    </p:extLst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11EB0A9-558B-4390-92B0-A5376D739D23}" type="datetimeFigureOut">
              <a:rPr lang="it-IT" smtClean="0"/>
              <a:t>25/10/2024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5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1" r:id="rId12"/>
  </p:sldLayoutIdLst>
  <p:transition spd="slow">
    <p:wipe/>
  </p:transition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51375" y="1336460"/>
            <a:ext cx="8481000" cy="119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-IT" sz="3600" b="1" dirty="0" smtClean="0"/>
              <a:t>PROCESSO A UN CHIRURGO </a:t>
            </a:r>
            <a:endParaRPr lang="it-IT" sz="3600"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0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1" y="3664178"/>
            <a:ext cx="3176216" cy="5288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27" y="3434866"/>
            <a:ext cx="1789589" cy="72016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59" y="3414723"/>
            <a:ext cx="778295" cy="778295"/>
          </a:xfrm>
          <a:prstGeom prst="rect">
            <a:avLst/>
          </a:prstGeom>
        </p:spPr>
      </p:pic>
      <p:pic>
        <p:nvPicPr>
          <p:cNvPr id="1026" name="Picture 2" descr="SICOB - Società Italiana di Chirurgia dell'OBesità e delle malattie  metabolich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76" y="3343306"/>
            <a:ext cx="849712" cy="8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 smtClean="0"/>
              <a:t>I DIFENSORI  </a:t>
            </a:r>
            <a:endParaRPr sz="3200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idx="1"/>
          </p:nvPr>
        </p:nvSpPr>
        <p:spPr>
          <a:xfrm>
            <a:off x="427597" y="723626"/>
            <a:ext cx="7939163" cy="37168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 smtClean="0"/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6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2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1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1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AVV.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AVV. ANGELA MARIA ODESCALCHI                               AVV.  LAPO BECATTINI                                AVV. MICHELA ANDRESANO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2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it" sz="6600" dirty="0" smtClean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6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74" y="1058712"/>
            <a:ext cx="1939124" cy="29077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48" y="1036009"/>
            <a:ext cx="1923544" cy="288441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55" y="1036009"/>
            <a:ext cx="1958937" cy="293748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      IL PUBBLICO MINISTERO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SOSTITUTO PROCURATORE DELLA REPUBBLICA DI MILANO </a:t>
            </a:r>
          </a:p>
          <a:p>
            <a:pPr algn="ctr"/>
            <a:r>
              <a:rPr lang="it-IT" dirty="0" smtClean="0"/>
              <a:t>Dott.ssa Maria Cristina RIA </a:t>
            </a:r>
          </a:p>
          <a:p>
            <a:endParaRPr lang="it-IT" dirty="0"/>
          </a:p>
        </p:txBody>
      </p:sp>
      <p:pic>
        <p:nvPicPr>
          <p:cNvPr id="6" name="Picture 2" descr="Droga, capire per combattere - Rete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226" r="-4467" b="20150"/>
          <a:stretch/>
        </p:blipFill>
        <p:spPr bwMode="auto">
          <a:xfrm>
            <a:off x="2230084" y="2012504"/>
            <a:ext cx="3492712" cy="19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98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 CONSULENTI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6" name="Picture 2" descr="Lettera del professor Pietro Forestieri presidente emerito del Collegio  Italiano dei Chirurg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2206150"/>
            <a:ext cx="1714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Nicola Basso"/>
          <p:cNvSpPr>
            <a:spLocks noChangeAspect="1" noChangeArrowheads="1"/>
          </p:cNvSpPr>
          <p:nvPr/>
        </p:nvSpPr>
        <p:spPr bwMode="auto">
          <a:xfrm>
            <a:off x="6536639" y="1552652"/>
            <a:ext cx="1081167" cy="10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Nicola Bass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Nicola Ba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IL PM                                                                                                         PER LA DIFESA</a:t>
            </a:r>
          </a:p>
          <a:p>
            <a:r>
              <a:rPr lang="it-IT" dirty="0" smtClean="0"/>
              <a:t>PROF.PIETRO FORESTIERI                                                                               PROF.NICOLA BASSO </a:t>
            </a:r>
            <a:endParaRPr lang="it-IT" dirty="0"/>
          </a:p>
        </p:txBody>
      </p:sp>
      <p:sp>
        <p:nvSpPr>
          <p:cNvPr id="12" name="Segnaposto contenuto 3"/>
          <p:cNvSpPr txBox="1">
            <a:spLocks/>
          </p:cNvSpPr>
          <p:nvPr/>
        </p:nvSpPr>
        <p:spPr>
          <a:xfrm>
            <a:off x="6856441" y="4430875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dirty="0"/>
          </a:p>
        </p:txBody>
      </p:sp>
      <p:pic>
        <p:nvPicPr>
          <p:cNvPr id="13" name="Picture 10" descr="Nicola Ba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24" y="2229666"/>
            <a:ext cx="1882588" cy="18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0801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IL GIUDICE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 smtClean="0"/>
              <a:t>DOTT.SSA PIERA BOSSI </a:t>
            </a:r>
          </a:p>
          <a:p>
            <a:pPr algn="ctr"/>
            <a:r>
              <a:rPr lang="it-IT" dirty="0" smtClean="0"/>
              <a:t>PRESIDENTE DI SEZIONE DEL TRIBUNALE PENALE DI MILANO 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43" y="2105220"/>
            <a:ext cx="2542610" cy="24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0682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CAPO D’IMPUTAZIONE 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i="1" dirty="0"/>
              <a:t>Delitto p. e p. dagli articoli 113, 589, 590 </a:t>
            </a:r>
            <a:r>
              <a:rPr lang="it-IT" i="1" dirty="0" err="1"/>
              <a:t>sexies</a:t>
            </a:r>
            <a:r>
              <a:rPr lang="it-IT" i="1" dirty="0"/>
              <a:t> comma 1 codice penale, perché, </a:t>
            </a:r>
            <a:endParaRPr lang="it-IT" dirty="0"/>
          </a:p>
          <a:p>
            <a:r>
              <a:rPr lang="it-IT" i="1" dirty="0"/>
              <a:t>nell’esercizio della professione sanitaria, in qualità di chirurghi presso la clinica convenzionata Villa Arzilla di Città Y – in particolare, Tizio in qualità di primo operatore e Caio in qualità di aiuto – cagionavano per colpa, consistita in negligenza ed imprudenza, </a:t>
            </a:r>
            <a:r>
              <a:rPr lang="it-IT" i="1" dirty="0" smtClean="0"/>
              <a:t> </a:t>
            </a:r>
            <a:r>
              <a:rPr lang="it-IT" i="1" dirty="0"/>
              <a:t>la morte del paziente </a:t>
            </a:r>
            <a:r>
              <a:rPr lang="it-IT" i="1" dirty="0" err="1"/>
              <a:t>Mevio</a:t>
            </a:r>
            <a:r>
              <a:rPr lang="it-IT" i="1" dirty="0"/>
              <a:t>. </a:t>
            </a:r>
            <a:endParaRPr lang="it-IT" i="1" dirty="0" smtClean="0"/>
          </a:p>
          <a:p>
            <a:r>
              <a:rPr lang="it-IT" i="1" dirty="0" smtClean="0"/>
              <a:t>DESCRIZIONE DELLE CONDOTTE </a:t>
            </a:r>
            <a:endParaRPr lang="it-IT" dirty="0"/>
          </a:p>
          <a:p>
            <a:r>
              <a:rPr lang="it-IT" i="1" dirty="0"/>
              <a:t> Per effetto delle condotte negligenti ed imprudenti sopra descritte, </a:t>
            </a:r>
            <a:r>
              <a:rPr lang="it-IT" i="1" dirty="0" err="1"/>
              <a:t>Mevio</a:t>
            </a:r>
            <a:r>
              <a:rPr lang="it-IT" i="1" dirty="0"/>
              <a:t>, dieci giorni dopo l’esecuzione dell’intervento, manifestava uno stato avanzato e irreversibile di sepsi a partenza addominale per il quale veniva ricoverato presso l’ospedale di Città X .</a:t>
            </a:r>
            <a:endParaRPr lang="it-IT" dirty="0"/>
          </a:p>
          <a:p>
            <a:r>
              <a:rPr lang="it-IT" i="1" dirty="0"/>
              <a:t>Sottoposto ad intervento chirurgico urgente di </a:t>
            </a:r>
            <a:r>
              <a:rPr lang="it-IT" i="1" dirty="0" smtClean="0"/>
              <a:t>laparotomia </a:t>
            </a:r>
            <a:r>
              <a:rPr lang="it-IT" i="1" dirty="0"/>
              <a:t>con sutura di fistola in sede </a:t>
            </a:r>
            <a:r>
              <a:rPr lang="it-IT" i="1" dirty="0" err="1" smtClean="0"/>
              <a:t>cardial</a:t>
            </a:r>
            <a:r>
              <a:rPr lang="it-IT" i="1" dirty="0" smtClean="0"/>
              <a:t>, </a:t>
            </a:r>
            <a:r>
              <a:rPr lang="it-IT" i="1" dirty="0"/>
              <a:t>toilette addominale e lavaggi con drenaggi, decedeva il giorno successivo per effetto della gravità dello stato di sepsi. </a:t>
            </a:r>
            <a:endParaRPr lang="it-IT" dirty="0"/>
          </a:p>
          <a:p>
            <a:r>
              <a:rPr lang="it-IT" i="1" dirty="0"/>
              <a:t> 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42660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CRITICITA’E ARGOMENTI TRATTATI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-SCELTA </a:t>
            </a:r>
            <a:r>
              <a:rPr lang="it-IT" dirty="0" smtClean="0"/>
              <a:t>INTERVENTO-ESAMI PREOPERATORI  </a:t>
            </a:r>
            <a:endParaRPr lang="it-IT" dirty="0" smtClean="0"/>
          </a:p>
          <a:p>
            <a:r>
              <a:rPr lang="it-IT" dirty="0" smtClean="0"/>
              <a:t>-DIMISSIONI-INDICAZIONI POST OPERATORIE</a:t>
            </a:r>
          </a:p>
          <a:p>
            <a:r>
              <a:rPr lang="it-IT" dirty="0" smtClean="0"/>
              <a:t>-RINTRACCIABILITA’ DEL CHIRURGO </a:t>
            </a:r>
          </a:p>
          <a:p>
            <a:pPr marL="0" indent="0">
              <a:buNone/>
            </a:pPr>
            <a:r>
              <a:rPr lang="it-IT" dirty="0" smtClean="0"/>
              <a:t> -INDIVIDUAZIONE DELLA COMPLICANZA</a:t>
            </a:r>
          </a:p>
          <a:p>
            <a:pPr marL="0" indent="0">
              <a:buNone/>
            </a:pPr>
            <a:r>
              <a:rPr lang="it-IT" dirty="0" smtClean="0"/>
              <a:t> -TRATTAMENTO DELLA COMPLICANZA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-DIVERSA CITTA’ E STRUTTURA DI INTERVENTO E DI GESTIONE DELLA COMPLICANZA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019751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SENTENZA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SULLA </a:t>
            </a:r>
            <a:r>
              <a:rPr lang="it-IT" dirty="0" smtClean="0"/>
              <a:t>BASE DELLE ARGOMENTAZIONE DEDOTTE DALLE PARTI E FONDATE SUGLI ELABORATI DEI CONSULENTI</a:t>
            </a:r>
          </a:p>
          <a:p>
            <a:r>
              <a:rPr lang="it-IT" dirty="0" smtClean="0"/>
              <a:t>IL GIUDICE EMETTERA’ UNA SENTENZA DI ASSOLUZIONE O CONDANNA E SPIEGHERA’ L’ITER MOTIVAZIONALE CHE HA PORTATO ALLA DECISIONE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88839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4900" b="1" dirty="0" smtClean="0"/>
              <a:t>GRAZIE !</a:t>
            </a:r>
            <a:endParaRPr lang="it-IT" sz="49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7597" y="1303020"/>
            <a:ext cx="7399214" cy="2889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 smtClean="0"/>
              <a:t>Alla </a:t>
            </a:r>
            <a:r>
              <a:rPr lang="it-IT" sz="1800" dirty="0" smtClean="0"/>
              <a:t>dott.ssa Piera Bossi e alla dott.ssa Maria Cristina Ria per la disponibilità</a:t>
            </a:r>
          </a:p>
          <a:p>
            <a:pPr marL="0" indent="0">
              <a:buNone/>
            </a:pPr>
            <a:r>
              <a:rPr lang="it-IT" sz="1800" dirty="0" smtClean="0"/>
              <a:t>Al </a:t>
            </a:r>
            <a:r>
              <a:rPr lang="it-IT" sz="1800" dirty="0" err="1" smtClean="0"/>
              <a:t>prof.Basso</a:t>
            </a:r>
            <a:r>
              <a:rPr lang="it-IT" sz="1800" dirty="0" smtClean="0"/>
              <a:t> e al </a:t>
            </a:r>
            <a:r>
              <a:rPr lang="it-IT" sz="1800" dirty="0" err="1" smtClean="0"/>
              <a:t>Prof.Forestieri</a:t>
            </a:r>
            <a:r>
              <a:rPr lang="it-IT" sz="1800" dirty="0" smtClean="0"/>
              <a:t> per il tempo dedicato </a:t>
            </a:r>
          </a:p>
          <a:p>
            <a:pPr marL="0" indent="0">
              <a:buNone/>
            </a:pPr>
            <a:r>
              <a:rPr lang="it-IT" sz="1800" dirty="0" smtClean="0"/>
              <a:t>Al </a:t>
            </a:r>
            <a:r>
              <a:rPr lang="it-IT" sz="1800" dirty="0" err="1" smtClean="0"/>
              <a:t>prof.Zappa</a:t>
            </a:r>
            <a:r>
              <a:rPr lang="it-IT" sz="1800" dirty="0" smtClean="0"/>
              <a:t> e al </a:t>
            </a:r>
            <a:r>
              <a:rPr lang="it-IT" sz="1800" dirty="0" err="1" smtClean="0"/>
              <a:t>Prof.Gentileschi</a:t>
            </a:r>
            <a:r>
              <a:rPr lang="it-IT" sz="1800" dirty="0" smtClean="0"/>
              <a:t> per l’innovativa proposta di realizzare questa simulazione che speriamo aiuti a far meglio comprendere i principi </a:t>
            </a:r>
            <a:r>
              <a:rPr lang="it-IT" sz="1800" dirty="0" smtClean="0"/>
              <a:t>di diritto </a:t>
            </a:r>
            <a:r>
              <a:rPr lang="it-IT" sz="1800" dirty="0" smtClean="0"/>
              <a:t>con </a:t>
            </a:r>
            <a:r>
              <a:rPr lang="it-IT" sz="1800" dirty="0" smtClean="0"/>
              <a:t>cui viene valutata la professione </a:t>
            </a:r>
            <a:r>
              <a:rPr lang="it-IT" sz="1800" dirty="0" smtClean="0"/>
              <a:t>sanitaria</a:t>
            </a:r>
          </a:p>
          <a:p>
            <a:pPr marL="0" indent="0">
              <a:buNone/>
            </a:pPr>
            <a:r>
              <a:rPr lang="it-IT" sz="1800" dirty="0" smtClean="0"/>
              <a:t>E </a:t>
            </a:r>
            <a:r>
              <a:rPr lang="it-IT" sz="1800" dirty="0" smtClean="0"/>
              <a:t>un Grazie al Presidente della </a:t>
            </a:r>
            <a:r>
              <a:rPr lang="it-IT" sz="1800" dirty="0" err="1" smtClean="0"/>
              <a:t>Sicob</a:t>
            </a:r>
            <a:r>
              <a:rPr lang="it-IT" sz="1800" dirty="0" smtClean="0"/>
              <a:t> </a:t>
            </a:r>
            <a:r>
              <a:rPr lang="it-IT" sz="1800" dirty="0" err="1" smtClean="0"/>
              <a:t>prof.Navarra</a:t>
            </a:r>
            <a:r>
              <a:rPr lang="it-IT" sz="1800" dirty="0" smtClean="0"/>
              <a:t> e al CD che ci ha rinnovato la fiducia e ci offre sempre uno spazio dedicato alla medicina legale </a:t>
            </a:r>
            <a:endParaRPr lang="it-IT" sz="1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1" y="3664178"/>
            <a:ext cx="3176216" cy="52884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227" y="3434866"/>
            <a:ext cx="1789589" cy="72016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99" y="3507228"/>
            <a:ext cx="778295" cy="778295"/>
          </a:xfrm>
          <a:prstGeom prst="rect">
            <a:avLst/>
          </a:prstGeom>
        </p:spPr>
      </p:pic>
      <p:pic>
        <p:nvPicPr>
          <p:cNvPr id="7" name="Picture 2" descr="SICOB - Società Italiana di Chirurgia dell'OBesità e delle malattie  metaboli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50" y="3519453"/>
            <a:ext cx="729416" cy="7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543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ttivo">
  <a:themeElements>
    <a:clrScheme name="Personalizzato 5">
      <a:dk1>
        <a:srgbClr val="2C2C2C"/>
      </a:dk1>
      <a:lt1>
        <a:srgbClr val="FFFFFF"/>
      </a:lt1>
      <a:dk2>
        <a:srgbClr val="FFFFFF"/>
      </a:dk2>
      <a:lt2>
        <a:srgbClr val="F56617"/>
      </a:lt2>
      <a:accent1>
        <a:srgbClr val="2C2C2C"/>
      </a:accent1>
      <a:accent2>
        <a:srgbClr val="C04908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1141</TotalTime>
  <Words>293</Words>
  <Application>Microsoft Office PowerPoint</Application>
  <PresentationFormat>Presentazione su schermo (16:9)</PresentationFormat>
  <Paragraphs>75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Retrospettivo</vt:lpstr>
      <vt:lpstr>PROCESSO A UN CHIRURGO </vt:lpstr>
      <vt:lpstr>I DIFENSORI  </vt:lpstr>
      <vt:lpstr>           IL PUBBLICO MINISTERO </vt:lpstr>
      <vt:lpstr>I CONSULENTI  </vt:lpstr>
      <vt:lpstr>IL GIUDICE </vt:lpstr>
      <vt:lpstr>CAPO D’IMPUTAZIONE </vt:lpstr>
      <vt:lpstr>CRITICITA’E ARGOMENTI TRATTATI </vt:lpstr>
      <vt:lpstr>SENTENZA</vt:lpstr>
      <vt:lpstr>      GRAZIE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Aspetti medico legali di una complicanza</dc:title>
  <dc:creator>Michela</dc:creator>
  <cp:lastModifiedBy>Michela</cp:lastModifiedBy>
  <cp:revision>82</cp:revision>
  <cp:lastPrinted>2023-05-15T10:09:10Z</cp:lastPrinted>
  <dcterms:modified xsi:type="dcterms:W3CDTF">2024-10-25T14:45:05Z</dcterms:modified>
</cp:coreProperties>
</file>